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257" r:id="rId2"/>
    <p:sldId id="275" r:id="rId3"/>
    <p:sldId id="258" r:id="rId4"/>
    <p:sldId id="274" r:id="rId5"/>
    <p:sldId id="270" r:id="rId6"/>
    <p:sldId id="273" r:id="rId7"/>
    <p:sldId id="272" r:id="rId8"/>
    <p:sldId id="260" r:id="rId9"/>
    <p:sldId id="276" r:id="rId10"/>
    <p:sldId id="277" r:id="rId11"/>
    <p:sldId id="278" r:id="rId12"/>
    <p:sldId id="279" r:id="rId13"/>
    <p:sldId id="286" r:id="rId14"/>
    <p:sldId id="261" r:id="rId15"/>
    <p:sldId id="284" r:id="rId16"/>
    <p:sldId id="285" r:id="rId17"/>
    <p:sldId id="287" r:id="rId18"/>
    <p:sldId id="282" r:id="rId19"/>
    <p:sldId id="283" r:id="rId20"/>
    <p:sldId id="288" r:id="rId21"/>
    <p:sldId id="289" r:id="rId22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9900"/>
    <a:srgbClr val="0000FF"/>
    <a:srgbClr val="007788"/>
    <a:srgbClr val="F2F2F2"/>
    <a:srgbClr val="366DCA"/>
    <a:srgbClr val="4285F4"/>
    <a:srgbClr val="862533"/>
    <a:srgbClr val="EA43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53"/>
    <p:restoredTop sz="94650"/>
  </p:normalViewPr>
  <p:slideViewPr>
    <p:cSldViewPr snapToGrid="0">
      <p:cViewPr varScale="1">
        <p:scale>
          <a:sx n="90" d="100"/>
          <a:sy n="90" d="100"/>
        </p:scale>
        <p:origin x="232" y="8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81" d="100"/>
          <a:sy n="81" d="100"/>
        </p:scale>
        <p:origin x="4024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D0120424-8D07-20F6-D68A-E30760A0A40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E1CCDC8-54B5-A523-CA27-E6A5E5D8A64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464F65-D7CD-E542-8396-8B51408E64CA}" type="datetimeFigureOut">
              <a:rPr kumimoji="1" lang="ko-Kore-KR" altLang="en-US" smtClean="0"/>
              <a:t>2022. 10. 31.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C662FD2-59CB-30B9-CFBD-C9508603402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DE2AC59-0FB2-9E99-921D-7A1F3720575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9A11C5-2C7E-2D42-A612-D2A8DB04E0E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03405426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E59314-3B37-F245-9B8F-A2A1C0353C67}" type="datetimeFigureOut">
              <a:rPr kumimoji="1" lang="ko-Kore-KR" altLang="en-US" smtClean="0"/>
              <a:t>2022. 10. 31.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DE6CEA-26FE-034F-A477-D730467E2876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0463533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DE6CEA-26FE-034F-A477-D730467E2876}" type="slidenum">
              <a:rPr kumimoji="1" lang="ko-Kore-KR" altLang="en-US" smtClean="0"/>
              <a:t>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696643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DE6CEA-26FE-034F-A477-D730467E2876}" type="slidenum">
              <a:rPr kumimoji="1" lang="ko-Kore-KR" altLang="en-US" smtClean="0"/>
              <a:t>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76295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DE6CEA-26FE-034F-A477-D730467E2876}" type="slidenum">
              <a:rPr kumimoji="1" lang="ko-Kore-KR" altLang="en-US" smtClean="0"/>
              <a:t>10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768225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DE6CEA-26FE-034F-A477-D730467E2876}" type="slidenum">
              <a:rPr kumimoji="1" lang="ko-Kore-KR" altLang="en-US" smtClean="0"/>
              <a:t>11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559591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3AEF43-39C6-C3F5-5C48-1BBDF46D3C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281D338-1B6B-87C8-E46B-1C1D923797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75D670A-4466-2CBA-BBD1-983E8C37B08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9EBD7DB-1E76-534E-8822-F10881A41233}" type="datetimeFigureOut">
              <a:rPr kumimoji="1" lang="ko-Kore-KR" altLang="en-US" smtClean="0"/>
              <a:t>2022. 10. 31.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D7E8D8F-876F-861D-DBE2-BE4DA7F14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A7DC3A1-F343-3352-371D-831F4DC79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29BF8D5-69D8-A048-A508-0524AC36767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945572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5AA721-31A9-2B67-4910-D2086D2949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E0C1A1B-DCAB-03AF-309B-92606111D0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73E663C-2812-1728-C722-80172FB6F95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9EBD7DB-1E76-534E-8822-F10881A41233}" type="datetimeFigureOut">
              <a:rPr kumimoji="1" lang="ko-Kore-KR" altLang="en-US" smtClean="0"/>
              <a:t>2022. 10. 31.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52FA696-8418-9656-C609-0B09070C1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560F911-C0EB-BC44-EA4B-5A1C27FCA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29BF8D5-69D8-A048-A508-0524AC36767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961670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6778842-0EB9-B514-6901-7169D66509F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9FCF8DA-51D6-3B88-F5E4-E2C3979A95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BBA24BC-D645-A181-911D-462A8F72EEC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9EBD7DB-1E76-534E-8822-F10881A41233}" type="datetimeFigureOut">
              <a:rPr kumimoji="1" lang="ko-Kore-KR" altLang="en-US" smtClean="0"/>
              <a:t>2022. 10. 31.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146832D-32AC-30EB-320B-35F291AA8A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A4389F7-E1AD-358F-267C-F364B4DEA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29BF8D5-69D8-A048-A508-0524AC36767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168127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85FC6508-8FE8-3A8E-08B1-C518C90C8154}"/>
              </a:ext>
            </a:extLst>
          </p:cNvPr>
          <p:cNvSpPr/>
          <p:nvPr userDrawn="1"/>
        </p:nvSpPr>
        <p:spPr>
          <a:xfrm>
            <a:off x="192881" y="178593"/>
            <a:ext cx="11806238" cy="6500813"/>
          </a:xfrm>
          <a:prstGeom prst="rect">
            <a:avLst/>
          </a:prstGeom>
          <a:solidFill>
            <a:srgbClr val="F2F2F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2" name="Picture 2" descr="Google Developer Student Clubs: About GDSC">
            <a:extLst>
              <a:ext uri="{FF2B5EF4-FFF2-40B4-BE49-F238E27FC236}">
                <a16:creationId xmlns:a16="http://schemas.microsoft.com/office/drawing/2014/main" id="{94FD203D-B7F8-BD29-D545-195E51DEEFE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517578" y="12343"/>
            <a:ext cx="1301584" cy="1301584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35276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EED5BC-0BD8-7892-CFAB-A1FEA1C17B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3634FF9-3EE7-CA9F-DFBD-B7B435DF13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9FFF546-0E25-CA01-16CD-087DB6CBDFE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9EBD7DB-1E76-534E-8822-F10881A41233}" type="datetimeFigureOut">
              <a:rPr kumimoji="1" lang="ko-Kore-KR" altLang="en-US" smtClean="0"/>
              <a:t>2022. 10. 31.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3EFD939-881A-E5BD-0D28-3E86F060A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1A4C3C2-A066-8A1A-A0A1-4F623E399F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29BF8D5-69D8-A048-A508-0524AC36767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426256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988538-CEF7-8ACA-2DC5-F9B65A9BD2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B976740-43A9-A5A5-25DF-58C57682CC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DA687F2-8339-420E-867A-7372E8AB49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32803E9-688E-DD1B-8AD3-320591CC5E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9EBD7DB-1E76-534E-8822-F10881A41233}" type="datetimeFigureOut">
              <a:rPr kumimoji="1" lang="ko-Kore-KR" altLang="en-US" smtClean="0"/>
              <a:t>2022. 10. 31.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D169CD1-8F9B-1021-010D-67FC24C338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28F2E96-0684-DB4B-34D9-8596C98F2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29BF8D5-69D8-A048-A508-0524AC36767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499515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44C263-198D-2D76-CC2A-9A8FD1661F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B6A73AC-08FD-8C92-A179-DAAC0A0D5A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A29DCEB-AA1B-B297-E9CA-20A218B4D3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10A5C60-12AB-84A1-46EA-87555EDAD13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B843FA8-6A85-66A3-E5C9-8433CE5BA7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E02BC55-BEE2-FA47-A780-013BF781FD0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9EBD7DB-1E76-534E-8822-F10881A41233}" type="datetimeFigureOut">
              <a:rPr kumimoji="1" lang="ko-Kore-KR" altLang="en-US" smtClean="0"/>
              <a:t>2022. 10. 31.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42094BF-536B-FB2A-7F15-70465137EB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F738128-93C5-9FC4-2C10-D475138070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29BF8D5-69D8-A048-A508-0524AC36767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859288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87F96A-F500-E2D0-AA44-125DC41899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4A3E9C4-A5A6-FD16-5AF5-ECB233CBC83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9EBD7DB-1E76-534E-8822-F10881A41233}" type="datetimeFigureOut">
              <a:rPr kumimoji="1" lang="ko-Kore-KR" altLang="en-US" smtClean="0"/>
              <a:t>2022. 10. 31.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0A54B2F-F50C-09E5-9496-4F3F5C972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3414C16-D92F-B08E-AB11-284BC311C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29BF8D5-69D8-A048-A508-0524AC36767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29406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E5A4245-DB70-EDEA-267D-EB1A0094A22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9EBD7DB-1E76-534E-8822-F10881A41233}" type="datetimeFigureOut">
              <a:rPr kumimoji="1" lang="ko-Kore-KR" altLang="en-US" smtClean="0"/>
              <a:t>2022. 10. 31.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1434D4F-B43E-19EA-597E-DB7C4CF503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6713F1D-34E0-BCD4-1F3A-976F315FD4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29BF8D5-69D8-A048-A508-0524AC36767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273226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F38DA2-DB25-94F3-3652-8C3B41F05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07427BB-AF3D-3108-2513-F98E6BD0EC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B996DF7-7E30-574B-F948-E62632573B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A1AFA42-1BE5-7F2F-3FD4-0B6784C1DFB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9EBD7DB-1E76-534E-8822-F10881A41233}" type="datetimeFigureOut">
              <a:rPr kumimoji="1" lang="ko-Kore-KR" altLang="en-US" smtClean="0"/>
              <a:t>2022. 10. 31.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2BB2052-2586-FB21-8F2A-62F22A507D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97231E7-7B10-2DA6-6084-AFC1EEF439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29BF8D5-69D8-A048-A508-0524AC36767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451704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07637D-DBD1-4D16-F6A1-7F12475DD1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AF27F78-B51D-C991-8BAE-974B5FDE5B5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67ABDBE-8D11-E12F-1D26-570D63847B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27D2B0B-44EB-CC4B-6496-94202EA982F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9EBD7DB-1E76-534E-8822-F10881A41233}" type="datetimeFigureOut">
              <a:rPr kumimoji="1" lang="ko-Kore-KR" altLang="en-US" smtClean="0"/>
              <a:t>2022. 10. 31.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D9D80F3-2C80-98DE-DAD4-9639379CD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96E5F43-AEAB-48A5-4B07-F57D2718B8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29BF8D5-69D8-A048-A508-0524AC36767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646871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6D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9FA5F824-5B54-8BCD-6E9E-4D4D52806A4D}"/>
              </a:ext>
            </a:extLst>
          </p:cNvPr>
          <p:cNvSpPr/>
          <p:nvPr userDrawn="1"/>
        </p:nvSpPr>
        <p:spPr>
          <a:xfrm>
            <a:off x="192881" y="178593"/>
            <a:ext cx="11806238" cy="650081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2" name="Picture 2" descr="Google Developer Student Clubs: About GDSC">
            <a:extLst>
              <a:ext uri="{FF2B5EF4-FFF2-40B4-BE49-F238E27FC236}">
                <a16:creationId xmlns:a16="http://schemas.microsoft.com/office/drawing/2014/main" id="{9E412D0A-E37B-3873-C839-E6EA19907DE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636333" y="330200"/>
            <a:ext cx="1301584" cy="1301584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37190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gi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45CE3BE1-0F06-942E-E2FB-59C37BF7BCEA}"/>
              </a:ext>
            </a:extLst>
          </p:cNvPr>
          <p:cNvSpPr txBox="1">
            <a:spLocks/>
          </p:cNvSpPr>
          <p:nvPr/>
        </p:nvSpPr>
        <p:spPr>
          <a:xfrm>
            <a:off x="575598" y="4076127"/>
            <a:ext cx="6596727" cy="77584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ore-KR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KUGODS Algorithm Study</a:t>
            </a:r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2A680A4B-A0F8-1ED1-2E91-EF5BE2CEE531}"/>
              </a:ext>
            </a:extLst>
          </p:cNvPr>
          <p:cNvSpPr txBox="1">
            <a:spLocks/>
          </p:cNvSpPr>
          <p:nvPr/>
        </p:nvSpPr>
        <p:spPr>
          <a:xfrm>
            <a:off x="575598" y="3457002"/>
            <a:ext cx="4296439" cy="77584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sz="3200" dirty="0">
                <a:solidFill>
                  <a:schemeClr val="bg1">
                    <a:lumMod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2022</a:t>
            </a:r>
            <a:r>
              <a:rPr kumimoji="1" lang="ko-KR" altLang="en-US" sz="3200" dirty="0">
                <a:solidFill>
                  <a:schemeClr val="bg1">
                    <a:lumMod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 </a:t>
            </a:r>
            <a:r>
              <a:rPr kumimoji="1" lang="en-US" altLang="ko-KR" sz="3200" dirty="0">
                <a:solidFill>
                  <a:schemeClr val="bg1">
                    <a:lumMod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3Q~4Q</a:t>
            </a:r>
            <a:endParaRPr kumimoji="1" lang="ko-Kore-KR" altLang="en-US" sz="3200" dirty="0">
              <a:solidFill>
                <a:schemeClr val="bg1">
                  <a:lumMod val="50000"/>
                </a:schemeClr>
              </a:solidFill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B1D57DC-BD09-77E3-1334-6E26A0B8C396}"/>
              </a:ext>
            </a:extLst>
          </p:cNvPr>
          <p:cNvSpPr txBox="1">
            <a:spLocks/>
          </p:cNvSpPr>
          <p:nvPr/>
        </p:nvSpPr>
        <p:spPr>
          <a:xfrm>
            <a:off x="651798" y="4851972"/>
            <a:ext cx="5899314" cy="505397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ore-KR" sz="2400" dirty="0">
                <a:solidFill>
                  <a:schemeClr val="bg1">
                    <a:lumMod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week 3. </a:t>
            </a:r>
            <a:r>
              <a:rPr kumimoji="1" lang="ko-KR" altLang="en-US" sz="2400" dirty="0" err="1">
                <a:solidFill>
                  <a:schemeClr val="bg1">
                    <a:lumMod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시간복잡도와</a:t>
            </a:r>
            <a:r>
              <a:rPr kumimoji="1" lang="ko-KR" altLang="en-US" sz="2400" dirty="0">
                <a:solidFill>
                  <a:schemeClr val="bg1">
                    <a:lumMod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 정렬 알고리즘</a:t>
            </a:r>
            <a:endParaRPr kumimoji="1" lang="en-US" altLang="ko-KR" sz="2400" dirty="0">
              <a:solidFill>
                <a:schemeClr val="bg1">
                  <a:lumMod val="50000"/>
                </a:schemeClr>
              </a:solidFill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556789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0CF678D5-7EA1-8E3E-AC11-147F5E73CE29}"/>
              </a:ext>
            </a:extLst>
          </p:cNvPr>
          <p:cNvSpPr txBox="1">
            <a:spLocks/>
          </p:cNvSpPr>
          <p:nvPr/>
        </p:nvSpPr>
        <p:spPr>
          <a:xfrm>
            <a:off x="471949" y="415638"/>
            <a:ext cx="3719051" cy="718123"/>
          </a:xfrm>
          <a:prstGeom prst="rect">
            <a:avLst/>
          </a:prstGeom>
        </p:spPr>
        <p:txBody>
          <a:bodyPr lIns="9000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A74D3CB6-BFC1-B1B5-20F6-4D4CD17F8382}"/>
              </a:ext>
            </a:extLst>
          </p:cNvPr>
          <p:cNvSpPr txBox="1">
            <a:spLocks/>
          </p:cNvSpPr>
          <p:nvPr/>
        </p:nvSpPr>
        <p:spPr>
          <a:xfrm>
            <a:off x="575598" y="425723"/>
            <a:ext cx="9225627" cy="77584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ore-KR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Time Complexity </a:t>
            </a:r>
            <a:r>
              <a:rPr kumimoji="1" lang="en-US" altLang="ko-Kore-KR" sz="2400" b="1" dirty="0">
                <a:solidFill>
                  <a:schemeClr val="bg2">
                    <a:lumMod val="50000"/>
                  </a:schemeClr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Big-theta notation</a:t>
            </a:r>
            <a:endParaRPr kumimoji="1" lang="ko-Kore-KR" altLang="en-US" sz="24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E4A7AD1-DF6B-117F-97FC-D51A1B0127BB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97636" y="1211653"/>
            <a:ext cx="6596728" cy="5265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2704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0CF678D5-7EA1-8E3E-AC11-147F5E73CE29}"/>
              </a:ext>
            </a:extLst>
          </p:cNvPr>
          <p:cNvSpPr txBox="1">
            <a:spLocks/>
          </p:cNvSpPr>
          <p:nvPr/>
        </p:nvSpPr>
        <p:spPr>
          <a:xfrm>
            <a:off x="471949" y="415638"/>
            <a:ext cx="3719051" cy="718123"/>
          </a:xfrm>
          <a:prstGeom prst="rect">
            <a:avLst/>
          </a:prstGeom>
        </p:spPr>
        <p:txBody>
          <a:bodyPr lIns="9000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A74D3CB6-BFC1-B1B5-20F6-4D4CD17F8382}"/>
              </a:ext>
            </a:extLst>
          </p:cNvPr>
          <p:cNvSpPr txBox="1">
            <a:spLocks/>
          </p:cNvSpPr>
          <p:nvPr/>
        </p:nvSpPr>
        <p:spPr>
          <a:xfrm>
            <a:off x="575598" y="425723"/>
            <a:ext cx="9225627" cy="77584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ore-KR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Time Complexity </a:t>
            </a:r>
            <a:r>
              <a:rPr kumimoji="1" lang="ko-KR" altLang="en-US" sz="2400" b="1" dirty="0">
                <a:solidFill>
                  <a:schemeClr val="bg2">
                    <a:lumMod val="50000"/>
                  </a:schemeClr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왜 </a:t>
            </a:r>
            <a:r>
              <a:rPr kumimoji="1" lang="en-US" altLang="ko-KR" sz="2400" b="1" dirty="0">
                <a:solidFill>
                  <a:schemeClr val="bg2">
                    <a:lumMod val="50000"/>
                  </a:schemeClr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big-oh notation?</a:t>
            </a:r>
            <a:endParaRPr kumimoji="1" lang="ko-Kore-KR" altLang="en-US" sz="24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1C83CF-30A3-9934-0827-4F5DAAF39318}"/>
              </a:ext>
            </a:extLst>
          </p:cNvPr>
          <p:cNvSpPr txBox="1"/>
          <p:nvPr/>
        </p:nvSpPr>
        <p:spPr>
          <a:xfrm>
            <a:off x="618461" y="3283592"/>
            <a:ext cx="2966576" cy="19295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200000"/>
              </a:lnSpc>
            </a:pPr>
            <a:r>
              <a:rPr lang="en" altLang="ko-Kore-KR" sz="3200" u="none" strike="noStrike" dirty="0">
                <a:effectLst/>
                <a:latin typeface="NanumSquareOTF_ac" panose="020B0600000101010101" pitchFamily="34" charset="-127"/>
                <a:ea typeface="NanumSquareOTF_ac" panose="020B0600000101010101" pitchFamily="34" charset="-127"/>
              </a:rPr>
              <a:t>Average-case :</a:t>
            </a:r>
          </a:p>
          <a:p>
            <a:pPr algn="r">
              <a:lnSpc>
                <a:spcPct val="200000"/>
              </a:lnSpc>
            </a:pPr>
            <a:r>
              <a:rPr lang="en" altLang="ko-Kore-KR" sz="3200" u="none" strike="noStrike" dirty="0">
                <a:effectLst/>
                <a:latin typeface="NanumSquareOTF_ac" panose="020B0600000101010101" pitchFamily="34" charset="-127"/>
                <a:ea typeface="NanumSquareOTF_ac" panose="020B0600000101010101" pitchFamily="34" charset="-127"/>
              </a:rPr>
              <a:t>Worst-case 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87224D-8DEA-7BDC-30F6-2C3ECC8D8722}"/>
              </a:ext>
            </a:extLst>
          </p:cNvPr>
          <p:cNvSpPr txBox="1"/>
          <p:nvPr/>
        </p:nvSpPr>
        <p:spPr>
          <a:xfrm>
            <a:off x="618461" y="1454545"/>
            <a:ext cx="60960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" altLang="ko-Kore-KR" sz="3200" u="none" strike="noStrike" dirty="0">
                <a:effectLst/>
                <a:latin typeface="NanumSquareOTF_ac" panose="020B0600000101010101" pitchFamily="34" charset="-127"/>
                <a:ea typeface="NanumSquareOTF_ac" panose="020B0600000101010101" pitchFamily="34" charset="-127"/>
              </a:rPr>
              <a:t>Ex) Sequential search (</a:t>
            </a:r>
            <a:r>
              <a:rPr lang="ko-KR" altLang="en-US" sz="3200" u="none" strike="noStrike" dirty="0">
                <a:effectLst/>
                <a:latin typeface="NanumSquareOTF_ac" panose="020B0600000101010101" pitchFamily="34" charset="-127"/>
                <a:ea typeface="NanumSquareOTF_ac" panose="020B0600000101010101" pitchFamily="34" charset="-127"/>
              </a:rPr>
              <a:t>순차탐색</a:t>
            </a:r>
            <a:r>
              <a:rPr lang="en-US" altLang="ko-KR" sz="3200" u="none" strike="noStrike" dirty="0">
                <a:effectLst/>
                <a:latin typeface="NanumSquareOTF_ac" panose="020B0600000101010101" pitchFamily="34" charset="-127"/>
                <a:ea typeface="NanumSquareOTF_ac" panose="020B0600000101010101" pitchFamily="34" charset="-127"/>
              </a:rPr>
              <a:t>)</a:t>
            </a:r>
            <a:r>
              <a:rPr lang="en" altLang="ko-Kore-KR" sz="3200" u="none" strike="noStrike" dirty="0">
                <a:effectLst/>
                <a:latin typeface="NanumSquareOTF_ac" panose="020B0600000101010101" pitchFamily="34" charset="-127"/>
                <a:ea typeface="NanumSquareOTF_ac" panose="020B0600000101010101" pitchFamily="34" charset="-127"/>
              </a:rPr>
              <a:t>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357B8E8-6DDD-EB7D-5AD8-9037817901E1}"/>
                  </a:ext>
                </a:extLst>
              </p:cNvPr>
              <p:cNvSpPr txBox="1"/>
              <p:nvPr/>
            </p:nvSpPr>
            <p:spPr>
              <a:xfrm>
                <a:off x="3575972" y="2321383"/>
                <a:ext cx="6839615" cy="29574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ore-KR" sz="3200" b="0" i="1" u="none" strike="noStrike" smtClean="0">
                          <a:effectLst/>
                          <a:latin typeface="Cambria Math" panose="02040503050406030204" pitchFamily="18" charset="0"/>
                          <a:ea typeface="NanumSquareOTF_ac Bold" panose="020B0600000101010101" pitchFamily="34" charset="-127"/>
                        </a:rPr>
                        <m:t>1</m:t>
                      </m:r>
                    </m:oMath>
                  </m:oMathPara>
                </a14:m>
                <a:endParaRPr lang="en-US" altLang="ko-Kore-KR" sz="3200" b="0" i="1" u="none" strike="noStrike" dirty="0">
                  <a:effectLst/>
                  <a:latin typeface="Cambria Math" panose="02040503050406030204" pitchFamily="18" charset="0"/>
                  <a:ea typeface="NanumSquareOTF_ac Bold" panose="020B0600000101010101" pitchFamily="34" charset="-127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ore-KR" sz="3200" b="0" i="1" u="none" strike="noStrike" smtClean="0">
                              <a:effectLst/>
                              <a:latin typeface="Cambria Math" panose="02040503050406030204" pitchFamily="18" charset="0"/>
                              <a:ea typeface="NanumSquareOTF_ac Bold" panose="020B0600000101010101" pitchFamily="34" charset="-127"/>
                            </a:rPr>
                          </m:ctrlPr>
                        </m:fPr>
                        <m:num>
                          <m:r>
                            <a:rPr lang="en-US" altLang="ko-Kore-KR" sz="3200" b="0" i="1" u="none" strike="noStrike" smtClean="0">
                              <a:effectLst/>
                              <a:latin typeface="Cambria Math" panose="02040503050406030204" pitchFamily="18" charset="0"/>
                              <a:ea typeface="NanumSquareOTF_ac Bold" panose="020B0600000101010101" pitchFamily="34" charset="-127"/>
                            </a:rPr>
                            <m:t>1+</m:t>
                          </m:r>
                          <m:r>
                            <a:rPr lang="en-US" altLang="ko-Kore-KR" sz="3200" b="0" i="1" u="none" strike="noStrike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⋯+</m:t>
                          </m:r>
                          <m:r>
                            <a:rPr lang="en-US" altLang="ko-Kore-KR" sz="3200" b="0" i="1" u="none" strike="noStrike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a:rPr lang="en-US" altLang="ko-Kore-KR" sz="3200" b="0" i="1" u="none" strike="noStrike" smtClean="0">
                              <a:effectLst/>
                              <a:latin typeface="Cambria Math" panose="02040503050406030204" pitchFamily="18" charset="0"/>
                              <a:ea typeface="NanumSquareOTF_ac Bold" panose="020B0600000101010101" pitchFamily="34" charset="-127"/>
                            </a:rPr>
                            <m:t>𝑛</m:t>
                          </m:r>
                        </m:den>
                      </m:f>
                      <m:r>
                        <a:rPr lang="en-US" altLang="ko-Kore-KR" sz="3200" b="0" i="1" u="none" strike="noStrike" smtClean="0">
                          <a:effectLst/>
                          <a:latin typeface="Cambria Math" panose="02040503050406030204" pitchFamily="18" charset="0"/>
                          <a:ea typeface="NanumSquareOTF_ac Bold" panose="020B0600000101010101" pitchFamily="34" charset="-127"/>
                        </a:rPr>
                        <m:t>=</m:t>
                      </m:r>
                      <m:f>
                        <m:fPr>
                          <m:ctrlPr>
                            <a:rPr lang="en-US" altLang="ko-Kore-KR" sz="3200" b="0" i="1" u="none" strike="noStrike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ore-KR" sz="3200" b="0" i="1" u="none" strike="noStrike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ko-Kore-KR" sz="3200" b="0" i="1" u="none" strike="noStrike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num>
                        <m:den>
                          <m:r>
                            <a:rPr lang="en-US" altLang="ko-Kore-KR" sz="3200" b="0" i="1" u="none" strike="noStrike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ko-Kore-KR" sz="3200" b="0" i="1" u="none" strike="noStrike" smtClean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altLang="ko-Kore-KR" sz="3200" u="none" strike="noStrike" dirty="0">
                  <a:effectLst/>
                  <a:latin typeface="NanumSquareOTF_ac" panose="020B0600000101010101" pitchFamily="34" charset="-127"/>
                  <a:ea typeface="NanumSquareOTF_ac" panose="020B0600000101010101" pitchFamily="34" charset="-127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ore-KR" sz="3200" b="0" i="1" u="none" strike="noStrike" smtClean="0">
                          <a:effectLst/>
                          <a:latin typeface="Cambria Math" panose="02040503050406030204" pitchFamily="18" charset="0"/>
                          <a:ea typeface="NanumSquareOTF_ac Bold" panose="020B0600000101010101" pitchFamily="34" charset="-127"/>
                        </a:rPr>
                        <m:t>𝑛</m:t>
                      </m:r>
                    </m:oMath>
                  </m:oMathPara>
                </a14:m>
                <a:endParaRPr lang="en-US" altLang="ko-Kore-KR" sz="3200" u="none" strike="noStrike" dirty="0">
                  <a:effectLst/>
                  <a:latin typeface="NanumSquareOTF_ac" panose="020B0600000101010101" pitchFamily="34" charset="-127"/>
                  <a:ea typeface="NanumSquareOTF_ac" panose="020B0600000101010101" pitchFamily="34" charset="-127"/>
                </a:endParaRP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357B8E8-6DDD-EB7D-5AD8-9037817901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5972" y="2321383"/>
                <a:ext cx="6839615" cy="2957476"/>
              </a:xfrm>
              <a:prstGeom prst="rect">
                <a:avLst/>
              </a:prstGeom>
              <a:blipFill>
                <a:blip r:embed="rId3"/>
                <a:stretch>
                  <a:fillRect l="-741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56360E88-D52C-8E54-3AE2-DBF7E365A2DA}"/>
              </a:ext>
            </a:extLst>
          </p:cNvPr>
          <p:cNvSpPr txBox="1"/>
          <p:nvPr/>
        </p:nvSpPr>
        <p:spPr>
          <a:xfrm>
            <a:off x="618461" y="2320880"/>
            <a:ext cx="2966576" cy="759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" altLang="ko-Kore-KR" sz="3200" u="none" strike="noStrike" dirty="0">
                <a:effectLst/>
                <a:latin typeface="NanumSquareOTF_ac" panose="020B0600000101010101" pitchFamily="34" charset="-127"/>
                <a:ea typeface="NanumSquareOTF_ac" panose="020B0600000101010101" pitchFamily="34" charset="-127"/>
              </a:rPr>
              <a:t>Best-case :</a:t>
            </a:r>
          </a:p>
        </p:txBody>
      </p:sp>
    </p:spTree>
    <p:extLst>
      <p:ext uri="{BB962C8B-B14F-4D97-AF65-F5344CB8AC3E}">
        <p14:creationId xmlns:p14="http://schemas.microsoft.com/office/powerpoint/2010/main" val="21539947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45CE3BE1-0F06-942E-E2FB-59C37BF7BCEA}"/>
              </a:ext>
            </a:extLst>
          </p:cNvPr>
          <p:cNvSpPr txBox="1">
            <a:spLocks/>
          </p:cNvSpPr>
          <p:nvPr/>
        </p:nvSpPr>
        <p:spPr>
          <a:xfrm>
            <a:off x="3875318" y="3041077"/>
            <a:ext cx="4441364" cy="77584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ko-Kore-KR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Sorting</a:t>
            </a:r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219104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45CE3BE1-0F06-942E-E2FB-59C37BF7BCEA}"/>
              </a:ext>
            </a:extLst>
          </p:cNvPr>
          <p:cNvSpPr txBox="1">
            <a:spLocks/>
          </p:cNvSpPr>
          <p:nvPr/>
        </p:nvSpPr>
        <p:spPr>
          <a:xfrm>
            <a:off x="3875318" y="3041077"/>
            <a:ext cx="4441364" cy="77584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ko-Kore-KR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Sorting </a:t>
            </a:r>
            <a:r>
              <a:rPr kumimoji="1" lang="en-US" altLang="ko-Kore-KR" sz="4000" b="1" dirty="0">
                <a:solidFill>
                  <a:schemeClr val="bg2">
                    <a:lumMod val="50000"/>
                  </a:schemeClr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O(n^2)</a:t>
            </a:r>
            <a:endParaRPr kumimoji="1" lang="ko-Kore-KR" altLang="en-US" sz="4000" b="1" dirty="0">
              <a:solidFill>
                <a:schemeClr val="bg2">
                  <a:lumMod val="50000"/>
                </a:schemeClr>
              </a:solidFill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312240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45CE3BE1-0F06-942E-E2FB-59C37BF7BCEA}"/>
              </a:ext>
            </a:extLst>
          </p:cNvPr>
          <p:cNvSpPr txBox="1">
            <a:spLocks/>
          </p:cNvSpPr>
          <p:nvPr/>
        </p:nvSpPr>
        <p:spPr>
          <a:xfrm>
            <a:off x="575598" y="425723"/>
            <a:ext cx="6596727" cy="77584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정렬 알고리즘 </a:t>
            </a:r>
            <a:r>
              <a:rPr kumimoji="1" lang="en-US" altLang="ko-KR" sz="2800" b="1" dirty="0">
                <a:solidFill>
                  <a:schemeClr val="bg2">
                    <a:lumMod val="50000"/>
                  </a:schemeClr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O(n^2)</a:t>
            </a:r>
            <a:endParaRPr kumimoji="1" lang="en-US" altLang="ko-KR" sz="2400" dirty="0">
              <a:solidFill>
                <a:schemeClr val="bg2">
                  <a:lumMod val="50000"/>
                </a:schemeClr>
              </a:solidFill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1F155CB-94FF-3130-DA0A-1CCEA5A1E8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1627" y="1536219"/>
            <a:ext cx="1270000" cy="471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5410DC1-94BF-11F7-C7DB-65A13C2C243E}"/>
              </a:ext>
            </a:extLst>
          </p:cNvPr>
          <p:cNvSpPr txBox="1"/>
          <p:nvPr/>
        </p:nvSpPr>
        <p:spPr>
          <a:xfrm>
            <a:off x="610523" y="1409437"/>
            <a:ext cx="3263438" cy="759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3200" b="1" u="none" strike="noStrike" dirty="0">
                <a:effectLst/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Selection sor</a:t>
            </a:r>
            <a:r>
              <a:rPr lang="en-US" altLang="ko-Kore-KR" sz="3200" b="1" u="none" strike="noStrike" dirty="0">
                <a:effectLst/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t</a:t>
            </a:r>
            <a:endParaRPr lang="en" altLang="ko-Kore-KR" sz="3200" b="1" u="none" strike="noStrike" dirty="0">
              <a:effectLst/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A4E1E3C7-4C6A-E3C4-4CDC-97F75B625B5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" t="182" r="30452" b="52871"/>
          <a:stretch/>
        </p:blipFill>
        <p:spPr>
          <a:xfrm>
            <a:off x="949485" y="2419496"/>
            <a:ext cx="5848952" cy="2911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457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45CE3BE1-0F06-942E-E2FB-59C37BF7BCEA}"/>
              </a:ext>
            </a:extLst>
          </p:cNvPr>
          <p:cNvSpPr txBox="1">
            <a:spLocks/>
          </p:cNvSpPr>
          <p:nvPr/>
        </p:nvSpPr>
        <p:spPr>
          <a:xfrm>
            <a:off x="575598" y="425723"/>
            <a:ext cx="6596727" cy="77584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정렬 알고리즘 </a:t>
            </a:r>
            <a:r>
              <a:rPr kumimoji="1" lang="en-US" altLang="ko-KR" sz="2800" b="1" dirty="0">
                <a:solidFill>
                  <a:schemeClr val="bg2">
                    <a:lumMod val="50000"/>
                  </a:schemeClr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O(n^2)</a:t>
            </a:r>
            <a:endParaRPr kumimoji="1" lang="en-US" altLang="ko-KR" sz="2400" dirty="0">
              <a:solidFill>
                <a:schemeClr val="bg2">
                  <a:lumMod val="50000"/>
                </a:schemeClr>
              </a:solidFill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B22FE02-E11D-6A03-FF7E-BCF4193578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2325" y="1705353"/>
            <a:ext cx="3810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68A54D81-E4ED-1DF5-E430-DF6506B798F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" t="47993" r="9004"/>
          <a:stretch/>
        </p:blipFill>
        <p:spPr>
          <a:xfrm>
            <a:off x="661322" y="2074999"/>
            <a:ext cx="7896891" cy="33282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BC096F8-F0BA-D96B-39E2-32139EEADD69}"/>
              </a:ext>
            </a:extLst>
          </p:cNvPr>
          <p:cNvSpPr txBox="1"/>
          <p:nvPr/>
        </p:nvSpPr>
        <p:spPr>
          <a:xfrm>
            <a:off x="610523" y="1409437"/>
            <a:ext cx="3263438" cy="759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3200" b="1" u="none" strike="noStrike" dirty="0">
                <a:effectLst/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Insertion sor</a:t>
            </a:r>
            <a:r>
              <a:rPr lang="en-US" altLang="ko-Kore-KR" sz="3200" b="1" u="none" strike="noStrike" dirty="0">
                <a:effectLst/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t</a:t>
            </a:r>
            <a:endParaRPr lang="en" altLang="ko-Kore-KR" sz="3200" b="1" u="none" strike="noStrike" dirty="0">
              <a:effectLst/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472682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45CE3BE1-0F06-942E-E2FB-59C37BF7BCEA}"/>
              </a:ext>
            </a:extLst>
          </p:cNvPr>
          <p:cNvSpPr txBox="1">
            <a:spLocks/>
          </p:cNvSpPr>
          <p:nvPr/>
        </p:nvSpPr>
        <p:spPr>
          <a:xfrm>
            <a:off x="575598" y="425723"/>
            <a:ext cx="6596727" cy="77584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정렬 알고리즘 </a:t>
            </a:r>
            <a:r>
              <a:rPr kumimoji="1" lang="en-US" altLang="ko-KR" sz="2800" b="1" dirty="0">
                <a:solidFill>
                  <a:schemeClr val="bg2">
                    <a:lumMod val="50000"/>
                  </a:schemeClr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O(n^2)</a:t>
            </a:r>
            <a:endParaRPr kumimoji="1" lang="en-US" altLang="ko-KR" sz="2400" dirty="0">
              <a:solidFill>
                <a:schemeClr val="bg2">
                  <a:lumMod val="50000"/>
                </a:schemeClr>
              </a:solidFill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4B86E58D-3AC4-3FE0-53A6-4EA63ABDC2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419" y="1827125"/>
            <a:ext cx="4462069" cy="2677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9F0AF9E0-90B1-D897-5143-13E6E142B4CC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56043" y="2395535"/>
            <a:ext cx="6460732" cy="243363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54175C6-7F32-30A2-3E08-D3050C9A5DDE}"/>
              </a:ext>
            </a:extLst>
          </p:cNvPr>
          <p:cNvSpPr txBox="1"/>
          <p:nvPr/>
        </p:nvSpPr>
        <p:spPr>
          <a:xfrm>
            <a:off x="610523" y="1409437"/>
            <a:ext cx="3263438" cy="759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32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Bubble</a:t>
            </a:r>
            <a:r>
              <a:rPr lang="en-US" altLang="ko-Kore-KR" sz="3200" b="1" u="none" strike="noStrike" dirty="0">
                <a:effectLst/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 sor</a:t>
            </a:r>
            <a:r>
              <a:rPr lang="en-US" altLang="ko-Kore-KR" sz="3200" b="1" u="none" strike="noStrike" dirty="0">
                <a:effectLst/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t</a:t>
            </a:r>
            <a:endParaRPr lang="en" altLang="ko-Kore-KR" sz="3200" b="1" u="none" strike="noStrike" dirty="0">
              <a:effectLst/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749320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45CE3BE1-0F06-942E-E2FB-59C37BF7BCEA}"/>
              </a:ext>
            </a:extLst>
          </p:cNvPr>
          <p:cNvSpPr txBox="1">
            <a:spLocks/>
          </p:cNvSpPr>
          <p:nvPr/>
        </p:nvSpPr>
        <p:spPr>
          <a:xfrm>
            <a:off x="3875318" y="3041077"/>
            <a:ext cx="4441364" cy="77584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ko-Kore-KR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Sorting </a:t>
            </a:r>
            <a:r>
              <a:rPr kumimoji="1" lang="en-US" altLang="ko-Kore-KR" sz="4000" b="1" dirty="0">
                <a:solidFill>
                  <a:schemeClr val="bg2">
                    <a:lumMod val="50000"/>
                  </a:schemeClr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O(</a:t>
            </a:r>
            <a:r>
              <a:rPr kumimoji="1" lang="en-US" altLang="ko-Kore-KR" sz="4000" b="1" dirty="0" err="1">
                <a:solidFill>
                  <a:schemeClr val="bg2">
                    <a:lumMod val="50000"/>
                  </a:schemeClr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nlogn</a:t>
            </a:r>
            <a:r>
              <a:rPr kumimoji="1" lang="en-US" altLang="ko-Kore-KR" sz="4000" b="1" dirty="0">
                <a:solidFill>
                  <a:schemeClr val="bg2">
                    <a:lumMod val="50000"/>
                  </a:schemeClr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)</a:t>
            </a:r>
            <a:endParaRPr kumimoji="1" lang="ko-Kore-KR" altLang="en-US" sz="4000" b="1" dirty="0">
              <a:solidFill>
                <a:schemeClr val="bg2">
                  <a:lumMod val="50000"/>
                </a:schemeClr>
              </a:solidFill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33450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45CE3BE1-0F06-942E-E2FB-59C37BF7BCEA}"/>
              </a:ext>
            </a:extLst>
          </p:cNvPr>
          <p:cNvSpPr txBox="1">
            <a:spLocks/>
          </p:cNvSpPr>
          <p:nvPr/>
        </p:nvSpPr>
        <p:spPr>
          <a:xfrm>
            <a:off x="575598" y="425723"/>
            <a:ext cx="6596727" cy="77584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정렬 알고리즘 </a:t>
            </a:r>
            <a:r>
              <a:rPr kumimoji="1" lang="en-US" altLang="ko-KR" sz="2800" b="1" dirty="0">
                <a:solidFill>
                  <a:schemeClr val="bg2">
                    <a:lumMod val="50000"/>
                  </a:schemeClr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O(</a:t>
            </a:r>
            <a:r>
              <a:rPr kumimoji="1" lang="en-US" altLang="ko-KR" sz="2800" b="1" dirty="0" err="1">
                <a:solidFill>
                  <a:schemeClr val="bg2">
                    <a:lumMod val="50000"/>
                  </a:schemeClr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nlogn</a:t>
            </a:r>
            <a:r>
              <a:rPr kumimoji="1" lang="en-US" altLang="ko-KR" sz="2800" b="1" dirty="0">
                <a:solidFill>
                  <a:schemeClr val="bg2">
                    <a:lumMod val="50000"/>
                  </a:schemeClr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)</a:t>
            </a:r>
            <a:endParaRPr kumimoji="1" lang="en-US" altLang="ko-KR" sz="2400" dirty="0">
              <a:solidFill>
                <a:schemeClr val="bg2">
                  <a:lumMod val="50000"/>
                </a:schemeClr>
              </a:solidFill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C82DB1C1-C168-FA69-DF64-1DE9D7C44CBA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69925" y="2174880"/>
            <a:ext cx="5882888" cy="3768725"/>
          </a:xfrm>
          <a:prstGeom prst="rect">
            <a:avLst/>
          </a:prstGeom>
        </p:spPr>
      </p:pic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A1055DFD-FFE3-24E5-55FC-86F1CB606498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587732" y="2174880"/>
            <a:ext cx="5213801" cy="1911350"/>
          </a:xfrm>
          <a:prstGeom prst="rect">
            <a:avLst/>
          </a:prstGeom>
        </p:spPr>
      </p:pic>
      <p:pic>
        <p:nvPicPr>
          <p:cNvPr id="10" name="Picture 8">
            <a:extLst>
              <a:ext uri="{FF2B5EF4-FFF2-40B4-BE49-F238E27FC236}">
                <a16:creationId xmlns:a16="http://schemas.microsoft.com/office/drawing/2014/main" id="{EA1E9D2D-4013-BAFF-7037-74C136590B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7010" y="4144968"/>
            <a:ext cx="4021652" cy="2412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1F3EAE4-9D03-1652-FA87-33C094EC1793}"/>
              </a:ext>
            </a:extLst>
          </p:cNvPr>
          <p:cNvSpPr txBox="1"/>
          <p:nvPr/>
        </p:nvSpPr>
        <p:spPr>
          <a:xfrm>
            <a:off x="610523" y="1409437"/>
            <a:ext cx="3263438" cy="759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3200" b="1" u="none" strike="noStrike" dirty="0">
                <a:effectLst/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Merge sor</a:t>
            </a:r>
            <a:r>
              <a:rPr lang="en-US" altLang="ko-Kore-KR" sz="3200" b="1" u="none" strike="noStrike" dirty="0">
                <a:effectLst/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t</a:t>
            </a:r>
            <a:endParaRPr lang="en" altLang="ko-Kore-KR" sz="3200" b="1" u="none" strike="noStrike" dirty="0">
              <a:effectLst/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027663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45CE3BE1-0F06-942E-E2FB-59C37BF7BCEA}"/>
              </a:ext>
            </a:extLst>
          </p:cNvPr>
          <p:cNvSpPr txBox="1">
            <a:spLocks/>
          </p:cNvSpPr>
          <p:nvPr/>
        </p:nvSpPr>
        <p:spPr>
          <a:xfrm>
            <a:off x="575598" y="425723"/>
            <a:ext cx="6596727" cy="77584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정렬 알고리즘 </a:t>
            </a:r>
            <a:r>
              <a:rPr kumimoji="1" lang="en-US" altLang="ko-KR" sz="2800" b="1" dirty="0">
                <a:solidFill>
                  <a:schemeClr val="bg2">
                    <a:lumMod val="50000"/>
                  </a:schemeClr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O(</a:t>
            </a:r>
            <a:r>
              <a:rPr kumimoji="1" lang="en-US" altLang="ko-KR" sz="2800" b="1" dirty="0" err="1">
                <a:solidFill>
                  <a:schemeClr val="bg2">
                    <a:lumMod val="50000"/>
                  </a:schemeClr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nlogn</a:t>
            </a:r>
            <a:r>
              <a:rPr kumimoji="1" lang="en-US" altLang="ko-KR" sz="2800" b="1" dirty="0">
                <a:solidFill>
                  <a:schemeClr val="bg2">
                    <a:lumMod val="50000"/>
                  </a:schemeClr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)</a:t>
            </a:r>
            <a:endParaRPr kumimoji="1" lang="en-US" altLang="ko-KR" sz="2400" dirty="0">
              <a:solidFill>
                <a:schemeClr val="bg2">
                  <a:lumMod val="50000"/>
                </a:schemeClr>
              </a:solidFill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9F2CBDD9-326F-9DEE-5D05-4E12B451480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75599" y="2142103"/>
            <a:ext cx="5520401" cy="4496664"/>
          </a:xfrm>
          <a:prstGeom prst="rect">
            <a:avLst/>
          </a:prstGeom>
        </p:spPr>
      </p:pic>
      <p:pic>
        <p:nvPicPr>
          <p:cNvPr id="4" name="Picture 10">
            <a:extLst>
              <a:ext uri="{FF2B5EF4-FFF2-40B4-BE49-F238E27FC236}">
                <a16:creationId xmlns:a16="http://schemas.microsoft.com/office/drawing/2014/main" id="{7CCF63AC-CEBD-366C-03B8-256D81EA3A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2325" y="2407819"/>
            <a:ext cx="3810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7C29C78-276E-5B85-E6E0-7ECE63DA9D61}"/>
              </a:ext>
            </a:extLst>
          </p:cNvPr>
          <p:cNvSpPr txBox="1"/>
          <p:nvPr/>
        </p:nvSpPr>
        <p:spPr>
          <a:xfrm>
            <a:off x="610523" y="1409437"/>
            <a:ext cx="3263438" cy="759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3200" b="1" u="none" strike="noStrike" dirty="0">
                <a:effectLst/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Quick sor</a:t>
            </a:r>
            <a:r>
              <a:rPr lang="en-US" altLang="ko-Kore-KR" sz="3200" b="1" u="none" strike="noStrike" dirty="0">
                <a:effectLst/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t</a:t>
            </a:r>
            <a:endParaRPr lang="en" altLang="ko-Kore-KR" sz="3200" b="1" u="none" strike="noStrike" dirty="0">
              <a:effectLst/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557551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45CE3BE1-0F06-942E-E2FB-59C37BF7BCEA}"/>
              </a:ext>
            </a:extLst>
          </p:cNvPr>
          <p:cNvSpPr txBox="1">
            <a:spLocks/>
          </p:cNvSpPr>
          <p:nvPr/>
        </p:nvSpPr>
        <p:spPr>
          <a:xfrm>
            <a:off x="3875318" y="3041077"/>
            <a:ext cx="4441364" cy="77584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ko-Kore-KR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Code Review</a:t>
            </a:r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796577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45CE3BE1-0F06-942E-E2FB-59C37BF7BCEA}"/>
              </a:ext>
            </a:extLst>
          </p:cNvPr>
          <p:cNvSpPr txBox="1">
            <a:spLocks/>
          </p:cNvSpPr>
          <p:nvPr/>
        </p:nvSpPr>
        <p:spPr>
          <a:xfrm>
            <a:off x="3875318" y="3041077"/>
            <a:ext cx="4441364" cy="77584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ko-Kore-KR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std::sort</a:t>
            </a:r>
            <a:r>
              <a:rPr kumimoji="1" lang="en-US" altLang="ko-KR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()</a:t>
            </a:r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260552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45CE3BE1-0F06-942E-E2FB-59C37BF7BCEA}"/>
              </a:ext>
            </a:extLst>
          </p:cNvPr>
          <p:cNvSpPr txBox="1">
            <a:spLocks/>
          </p:cNvSpPr>
          <p:nvPr/>
        </p:nvSpPr>
        <p:spPr>
          <a:xfrm>
            <a:off x="575598" y="425723"/>
            <a:ext cx="6596727" cy="77584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정렬 </a:t>
            </a:r>
            <a:r>
              <a:rPr kumimoji="1" lang="en-US" altLang="ko-KR" sz="2800" b="1" dirty="0">
                <a:solidFill>
                  <a:schemeClr val="bg2">
                    <a:lumMod val="50000"/>
                  </a:schemeClr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sort()</a:t>
            </a:r>
            <a:endParaRPr kumimoji="1" lang="en-US" altLang="ko-KR" sz="2400" dirty="0">
              <a:solidFill>
                <a:schemeClr val="bg2">
                  <a:lumMod val="50000"/>
                </a:schemeClr>
              </a:solidFill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00F39318-D484-9014-E63F-D40C62394615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75597" y="2171700"/>
            <a:ext cx="4359493" cy="3071813"/>
          </a:xfrm>
          <a:prstGeom prst="rect">
            <a:avLst/>
          </a:prstGeom>
        </p:spPr>
      </p:pic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FDDA8098-2082-658C-2A38-C9A9E7999819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935090" y="2169389"/>
            <a:ext cx="3837014" cy="165966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3C97723-1135-F99A-3298-ED7C0438B708}"/>
              </a:ext>
            </a:extLst>
          </p:cNvPr>
          <p:cNvSpPr txBox="1"/>
          <p:nvPr/>
        </p:nvSpPr>
        <p:spPr>
          <a:xfrm>
            <a:off x="610523" y="1409437"/>
            <a:ext cx="3263438" cy="593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사용법</a:t>
            </a:r>
            <a:endParaRPr lang="en" altLang="ko-Kore-KR" sz="2400" b="1" u="none" strike="noStrike" dirty="0">
              <a:effectLst/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D34A09C-C730-62F1-F155-CDCC832860BA}"/>
              </a:ext>
            </a:extLst>
          </p:cNvPr>
          <p:cNvSpPr txBox="1"/>
          <p:nvPr/>
        </p:nvSpPr>
        <p:spPr>
          <a:xfrm>
            <a:off x="4935090" y="1409437"/>
            <a:ext cx="3263438" cy="593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사용자 정의 함수</a:t>
            </a:r>
            <a:endParaRPr lang="en" altLang="ko-Kore-KR" sz="2400" b="1" u="none" strike="noStrike" dirty="0">
              <a:effectLst/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70485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45CE3BE1-0F06-942E-E2FB-59C37BF7BCEA}"/>
              </a:ext>
            </a:extLst>
          </p:cNvPr>
          <p:cNvSpPr txBox="1">
            <a:spLocks/>
          </p:cNvSpPr>
          <p:nvPr/>
        </p:nvSpPr>
        <p:spPr>
          <a:xfrm>
            <a:off x="575598" y="425723"/>
            <a:ext cx="8439815" cy="77584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ore-KR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Code Review </a:t>
            </a:r>
            <a:r>
              <a:rPr kumimoji="1" lang="en-US" altLang="ko-Kore-KR" sz="2200" b="1" dirty="0">
                <a:solidFill>
                  <a:schemeClr val="bg2">
                    <a:lumMod val="50000"/>
                  </a:schemeClr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2605:</a:t>
            </a:r>
            <a:r>
              <a:rPr kumimoji="1" lang="ko-KR" altLang="en-US" sz="2200" b="1" dirty="0" err="1">
                <a:solidFill>
                  <a:schemeClr val="bg2">
                    <a:lumMod val="50000"/>
                  </a:schemeClr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줄세우기</a:t>
            </a:r>
            <a:endParaRPr kumimoji="1" lang="ko-Kore-KR" altLang="en-US" sz="2200" b="1" dirty="0">
              <a:solidFill>
                <a:schemeClr val="bg2">
                  <a:lumMod val="50000"/>
                </a:schemeClr>
              </a:solidFill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170A6959-4782-E63C-64AA-2698618C640E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75598" y="1201568"/>
            <a:ext cx="8439815" cy="5414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1119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45CE3BE1-0F06-942E-E2FB-59C37BF7BCEA}"/>
              </a:ext>
            </a:extLst>
          </p:cNvPr>
          <p:cNvSpPr txBox="1">
            <a:spLocks/>
          </p:cNvSpPr>
          <p:nvPr/>
        </p:nvSpPr>
        <p:spPr>
          <a:xfrm>
            <a:off x="575598" y="425723"/>
            <a:ext cx="8439815" cy="77584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ore-KR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Code Review </a:t>
            </a:r>
            <a:r>
              <a:rPr kumimoji="1" lang="en-US" altLang="ko-Kore-KR" sz="2200" b="1" dirty="0">
                <a:solidFill>
                  <a:schemeClr val="bg2">
                    <a:lumMod val="50000"/>
                  </a:schemeClr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2605:</a:t>
            </a:r>
            <a:r>
              <a:rPr kumimoji="1" lang="ko-KR" altLang="en-US" sz="2200" b="1" dirty="0" err="1">
                <a:solidFill>
                  <a:schemeClr val="bg2">
                    <a:lumMod val="50000"/>
                  </a:schemeClr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줄세우기</a:t>
            </a:r>
            <a:endParaRPr kumimoji="1" lang="ko-Kore-KR" altLang="en-US" sz="2200" b="1" dirty="0">
              <a:solidFill>
                <a:schemeClr val="bg2">
                  <a:lumMod val="50000"/>
                </a:schemeClr>
              </a:solidFill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9D9A296B-F99C-0427-68CF-BB9409F44328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75597" y="1201568"/>
            <a:ext cx="6388873" cy="5111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2004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45CE3BE1-0F06-942E-E2FB-59C37BF7BCEA}"/>
              </a:ext>
            </a:extLst>
          </p:cNvPr>
          <p:cNvSpPr txBox="1">
            <a:spLocks/>
          </p:cNvSpPr>
          <p:nvPr/>
        </p:nvSpPr>
        <p:spPr>
          <a:xfrm>
            <a:off x="575598" y="425723"/>
            <a:ext cx="7603898" cy="77584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ore-KR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Code Review </a:t>
            </a:r>
            <a:r>
              <a:rPr kumimoji="1" lang="en-US" altLang="ko-KR" sz="2200" b="1" dirty="0">
                <a:solidFill>
                  <a:schemeClr val="bg2">
                    <a:lumMod val="50000"/>
                  </a:schemeClr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10798:</a:t>
            </a:r>
            <a:r>
              <a:rPr kumimoji="1" lang="ko-KR" altLang="en-US" sz="2200" dirty="0">
                <a:solidFill>
                  <a:schemeClr val="bg2">
                    <a:lumMod val="50000"/>
                  </a:schemeClr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세로읽기</a:t>
            </a:r>
            <a:endParaRPr kumimoji="1" lang="ko-Kore-KR" altLang="en-US" sz="2200" dirty="0">
              <a:solidFill>
                <a:schemeClr val="bg2">
                  <a:lumMod val="50000"/>
                </a:schemeClr>
              </a:solidFill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272C78C5-DB5A-3281-05E4-1EA5C10346A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7147" b="31477"/>
          <a:stretch/>
        </p:blipFill>
        <p:spPr>
          <a:xfrm>
            <a:off x="518780" y="1515884"/>
            <a:ext cx="11154440" cy="4916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5633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45CE3BE1-0F06-942E-E2FB-59C37BF7BCEA}"/>
              </a:ext>
            </a:extLst>
          </p:cNvPr>
          <p:cNvSpPr txBox="1">
            <a:spLocks/>
          </p:cNvSpPr>
          <p:nvPr/>
        </p:nvSpPr>
        <p:spPr>
          <a:xfrm>
            <a:off x="575598" y="425723"/>
            <a:ext cx="7603898" cy="77584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ore-KR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Code Review </a:t>
            </a:r>
            <a:r>
              <a:rPr kumimoji="1" lang="en-US" altLang="ko-KR" sz="2200" b="1" dirty="0">
                <a:solidFill>
                  <a:schemeClr val="bg2">
                    <a:lumMod val="50000"/>
                  </a:schemeClr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10798:</a:t>
            </a:r>
            <a:r>
              <a:rPr kumimoji="1" lang="ko-KR" altLang="en-US" sz="2200" dirty="0">
                <a:solidFill>
                  <a:schemeClr val="bg2">
                    <a:lumMod val="50000"/>
                  </a:schemeClr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세로읽기</a:t>
            </a:r>
            <a:endParaRPr kumimoji="1" lang="ko-Kore-KR" altLang="en-US" sz="2200" dirty="0">
              <a:solidFill>
                <a:schemeClr val="bg2">
                  <a:lumMod val="50000"/>
                </a:schemeClr>
              </a:solidFill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DB7CAEFD-0B78-AD9B-3826-6C7A2DE0F0D7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75598" y="1201568"/>
            <a:ext cx="5983166" cy="5161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8990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45CE3BE1-0F06-942E-E2FB-59C37BF7BCEA}"/>
              </a:ext>
            </a:extLst>
          </p:cNvPr>
          <p:cNvSpPr txBox="1">
            <a:spLocks/>
          </p:cNvSpPr>
          <p:nvPr/>
        </p:nvSpPr>
        <p:spPr>
          <a:xfrm>
            <a:off x="3875318" y="3041077"/>
            <a:ext cx="4441364" cy="77584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ko-Kore-KR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Time Complexity</a:t>
            </a:r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836029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0CF678D5-7EA1-8E3E-AC11-147F5E73CE29}"/>
              </a:ext>
            </a:extLst>
          </p:cNvPr>
          <p:cNvSpPr txBox="1">
            <a:spLocks/>
          </p:cNvSpPr>
          <p:nvPr/>
        </p:nvSpPr>
        <p:spPr>
          <a:xfrm>
            <a:off x="471949" y="415638"/>
            <a:ext cx="3719051" cy="718123"/>
          </a:xfrm>
          <a:prstGeom prst="rect">
            <a:avLst/>
          </a:prstGeom>
        </p:spPr>
        <p:txBody>
          <a:bodyPr lIns="9000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A74D3CB6-BFC1-B1B5-20F6-4D4CD17F8382}"/>
              </a:ext>
            </a:extLst>
          </p:cNvPr>
          <p:cNvSpPr txBox="1">
            <a:spLocks/>
          </p:cNvSpPr>
          <p:nvPr/>
        </p:nvSpPr>
        <p:spPr>
          <a:xfrm>
            <a:off x="575598" y="425723"/>
            <a:ext cx="10054302" cy="77584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ore-KR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Time Complexity </a:t>
            </a:r>
            <a:r>
              <a:rPr kumimoji="1" lang="en-US" altLang="ko-Kore-KR" sz="2400" b="1" dirty="0">
                <a:solidFill>
                  <a:schemeClr val="bg2">
                    <a:lumMod val="50000"/>
                  </a:schemeClr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Big-oh notation</a:t>
            </a:r>
            <a:endParaRPr kumimoji="1" lang="ko-Kore-KR" altLang="en-US" sz="2400" b="1" dirty="0">
              <a:solidFill>
                <a:schemeClr val="bg2">
                  <a:lumMod val="50000"/>
                </a:schemeClr>
              </a:solidFill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A34437E-727F-19D8-80F3-95E75529A92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154824" y="1322343"/>
            <a:ext cx="5882352" cy="4967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4760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0CF678D5-7EA1-8E3E-AC11-147F5E73CE29}"/>
              </a:ext>
            </a:extLst>
          </p:cNvPr>
          <p:cNvSpPr txBox="1">
            <a:spLocks/>
          </p:cNvSpPr>
          <p:nvPr/>
        </p:nvSpPr>
        <p:spPr>
          <a:xfrm>
            <a:off x="471949" y="415638"/>
            <a:ext cx="3719051" cy="718123"/>
          </a:xfrm>
          <a:prstGeom prst="rect">
            <a:avLst/>
          </a:prstGeom>
        </p:spPr>
        <p:txBody>
          <a:bodyPr lIns="9000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A74D3CB6-BFC1-B1B5-20F6-4D4CD17F8382}"/>
              </a:ext>
            </a:extLst>
          </p:cNvPr>
          <p:cNvSpPr txBox="1">
            <a:spLocks/>
          </p:cNvSpPr>
          <p:nvPr/>
        </p:nvSpPr>
        <p:spPr>
          <a:xfrm>
            <a:off x="575598" y="425723"/>
            <a:ext cx="9925715" cy="77584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ore-KR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Time Complexity </a:t>
            </a:r>
            <a:r>
              <a:rPr kumimoji="1" lang="en-US" altLang="ko-Kore-KR" sz="2400" b="1" dirty="0">
                <a:solidFill>
                  <a:schemeClr val="bg2">
                    <a:lumMod val="50000"/>
                  </a:schemeClr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Big-omega notation</a:t>
            </a:r>
            <a:endParaRPr kumimoji="1" lang="ko-Kore-KR" altLang="en-US" sz="24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1EAE0702-68EE-0241-0954-2F4C6A15441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69142" y="1211653"/>
            <a:ext cx="6453715" cy="5042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948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335</TotalTime>
  <Words>147</Words>
  <Application>Microsoft Macintosh PowerPoint</Application>
  <PresentationFormat>와이드스크린</PresentationFormat>
  <Paragraphs>41</Paragraphs>
  <Slides>21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9" baseType="lpstr">
      <vt:lpstr>NanumSquareOTF_ac</vt:lpstr>
      <vt:lpstr>NanumSquareOTF_ac Bold</vt:lpstr>
      <vt:lpstr>NanumSquareOTF_ac ExtraBold</vt:lpstr>
      <vt:lpstr>Arial</vt:lpstr>
      <vt:lpstr>Calibri</vt:lpstr>
      <vt:lpstr>Calibri Light</vt:lpstr>
      <vt:lpstr>Cambria Math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허준환[ 학부재학 / 데이터과학과 ]</dc:creator>
  <cp:lastModifiedBy>허준환[ 학부재학 / 데이터과학과 ]</cp:lastModifiedBy>
  <cp:revision>17</cp:revision>
  <cp:lastPrinted>2022-10-06T10:02:21Z</cp:lastPrinted>
  <dcterms:created xsi:type="dcterms:W3CDTF">2022-09-30T06:36:40Z</dcterms:created>
  <dcterms:modified xsi:type="dcterms:W3CDTF">2022-10-31T05:49:09Z</dcterms:modified>
</cp:coreProperties>
</file>